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9"/>
  </p:notesMasterIdLst>
  <p:sldIdLst>
    <p:sldId id="256" r:id="rId2"/>
    <p:sldId id="267" r:id="rId3"/>
    <p:sldId id="303" r:id="rId4"/>
    <p:sldId id="258" r:id="rId5"/>
    <p:sldId id="293" r:id="rId6"/>
    <p:sldId id="294" r:id="rId7"/>
    <p:sldId id="295" r:id="rId8"/>
    <p:sldId id="304" r:id="rId9"/>
    <p:sldId id="305" r:id="rId10"/>
    <p:sldId id="276" r:id="rId11"/>
    <p:sldId id="297" r:id="rId12"/>
    <p:sldId id="298" r:id="rId13"/>
    <p:sldId id="299" r:id="rId14"/>
    <p:sldId id="300" r:id="rId15"/>
    <p:sldId id="301" r:id="rId16"/>
    <p:sldId id="302"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sumoto, Saburo" initials="MS" lastIdx="2" clrIdx="0">
    <p:extLst>
      <p:ext uri="{19B8F6BF-5375-455C-9EA6-DF929625EA0E}">
        <p15:presenceInfo xmlns:p15="http://schemas.microsoft.com/office/powerpoint/2012/main" userId="S-1-5-21-2434857349-3631883549-2076020947-4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116" d="100"/>
          <a:sy n="116" d="100"/>
        </p:scale>
        <p:origin x="10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0-29T16:19:49.626" idx="1">
    <p:pos x="387" y="729"/>
    <p:text/>
    <p:extLst>
      <p:ext uri="{C676402C-5697-4E1C-873F-D02D1690AC5C}">
        <p15:threadingInfo xmlns:p15="http://schemas.microsoft.com/office/powerpoint/2012/main" timeZoneBias="420"/>
      </p:ext>
    </p:extLst>
  </p:cm>
  <p:cm authorId="1" dt="2018-10-29T16:19:53.192" idx="2">
    <p:pos x="10" y="10"/>
    <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235814-918B-4087-BBFB-E97B3E64C48C}"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8E6BF-CCFE-4A13-AE19-A714F6CAB0D6}" type="slidenum">
              <a:rPr lang="en-US" smtClean="0"/>
              <a:t>‹#›</a:t>
            </a:fld>
            <a:endParaRPr lang="en-US"/>
          </a:p>
        </p:txBody>
      </p:sp>
    </p:spTree>
    <p:extLst>
      <p:ext uri="{BB962C8B-B14F-4D97-AF65-F5344CB8AC3E}">
        <p14:creationId xmlns:p14="http://schemas.microsoft.com/office/powerpoint/2010/main" val="794381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Nakia</a:t>
            </a:r>
          </a:p>
        </p:txBody>
      </p:sp>
      <p:sp>
        <p:nvSpPr>
          <p:cNvPr id="4" name="Slide Number Placeholder 3"/>
          <p:cNvSpPr>
            <a:spLocks noGrp="1"/>
          </p:cNvSpPr>
          <p:nvPr>
            <p:ph type="sldNum" sz="quarter" idx="10"/>
          </p:nvPr>
        </p:nvSpPr>
        <p:spPr/>
        <p:txBody>
          <a:bodyPr/>
          <a:lstStyle/>
          <a:p>
            <a:fld id="{DE08E6BF-CCFE-4A13-AE19-A714F6CAB0D6}" type="slidenum">
              <a:rPr lang="en-US" smtClean="0"/>
              <a:t>1</a:t>
            </a:fld>
            <a:endParaRPr lang="en-US"/>
          </a:p>
        </p:txBody>
      </p:sp>
    </p:spTree>
    <p:extLst>
      <p:ext uri="{BB962C8B-B14F-4D97-AF65-F5344CB8AC3E}">
        <p14:creationId xmlns:p14="http://schemas.microsoft.com/office/powerpoint/2010/main" val="69865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Dustin</a:t>
            </a:r>
          </a:p>
        </p:txBody>
      </p:sp>
      <p:sp>
        <p:nvSpPr>
          <p:cNvPr id="4" name="Slide Number Placeholder 3"/>
          <p:cNvSpPr>
            <a:spLocks noGrp="1"/>
          </p:cNvSpPr>
          <p:nvPr>
            <p:ph type="sldNum" sz="quarter" idx="10"/>
          </p:nvPr>
        </p:nvSpPr>
        <p:spPr/>
        <p:txBody>
          <a:bodyPr/>
          <a:lstStyle/>
          <a:p>
            <a:fld id="{DE08E6BF-CCFE-4A13-AE19-A714F6CAB0D6}" type="slidenum">
              <a:rPr lang="en-US" smtClean="0"/>
              <a:t>11</a:t>
            </a:fld>
            <a:endParaRPr lang="en-US"/>
          </a:p>
        </p:txBody>
      </p:sp>
    </p:spTree>
    <p:extLst>
      <p:ext uri="{BB962C8B-B14F-4D97-AF65-F5344CB8AC3E}">
        <p14:creationId xmlns:p14="http://schemas.microsoft.com/office/powerpoint/2010/main" val="3145225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Dustin</a:t>
            </a:r>
          </a:p>
        </p:txBody>
      </p:sp>
      <p:sp>
        <p:nvSpPr>
          <p:cNvPr id="4" name="Slide Number Placeholder 3"/>
          <p:cNvSpPr>
            <a:spLocks noGrp="1"/>
          </p:cNvSpPr>
          <p:nvPr>
            <p:ph type="sldNum" sz="quarter" idx="10"/>
          </p:nvPr>
        </p:nvSpPr>
        <p:spPr/>
        <p:txBody>
          <a:bodyPr/>
          <a:lstStyle/>
          <a:p>
            <a:fld id="{DE08E6BF-CCFE-4A13-AE19-A714F6CAB0D6}" type="slidenum">
              <a:rPr lang="en-US" smtClean="0"/>
              <a:t>12</a:t>
            </a:fld>
            <a:endParaRPr lang="en-US"/>
          </a:p>
        </p:txBody>
      </p:sp>
    </p:spTree>
    <p:extLst>
      <p:ext uri="{BB962C8B-B14F-4D97-AF65-F5344CB8AC3E}">
        <p14:creationId xmlns:p14="http://schemas.microsoft.com/office/powerpoint/2010/main" val="233127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Serena</a:t>
            </a:r>
          </a:p>
        </p:txBody>
      </p:sp>
      <p:sp>
        <p:nvSpPr>
          <p:cNvPr id="4" name="Slide Number Placeholder 3"/>
          <p:cNvSpPr>
            <a:spLocks noGrp="1"/>
          </p:cNvSpPr>
          <p:nvPr>
            <p:ph type="sldNum" sz="quarter" idx="10"/>
          </p:nvPr>
        </p:nvSpPr>
        <p:spPr/>
        <p:txBody>
          <a:bodyPr/>
          <a:lstStyle/>
          <a:p>
            <a:fld id="{DE08E6BF-CCFE-4A13-AE19-A714F6CAB0D6}" type="slidenum">
              <a:rPr lang="en-US" smtClean="0"/>
              <a:t>2</a:t>
            </a:fld>
            <a:endParaRPr lang="en-US"/>
          </a:p>
        </p:txBody>
      </p:sp>
    </p:spTree>
    <p:extLst>
      <p:ext uri="{BB962C8B-B14F-4D97-AF65-F5344CB8AC3E}">
        <p14:creationId xmlns:p14="http://schemas.microsoft.com/office/powerpoint/2010/main" val="3687858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LaTonya</a:t>
            </a:r>
          </a:p>
        </p:txBody>
      </p:sp>
      <p:sp>
        <p:nvSpPr>
          <p:cNvPr id="4" name="Slide Number Placeholder 3"/>
          <p:cNvSpPr>
            <a:spLocks noGrp="1"/>
          </p:cNvSpPr>
          <p:nvPr>
            <p:ph type="sldNum" sz="quarter" idx="10"/>
          </p:nvPr>
        </p:nvSpPr>
        <p:spPr/>
        <p:txBody>
          <a:bodyPr/>
          <a:lstStyle/>
          <a:p>
            <a:fld id="{DE08E6BF-CCFE-4A13-AE19-A714F6CAB0D6}" type="slidenum">
              <a:rPr lang="en-US" smtClean="0"/>
              <a:t>4</a:t>
            </a:fld>
            <a:endParaRPr lang="en-US"/>
          </a:p>
        </p:txBody>
      </p:sp>
    </p:spTree>
    <p:extLst>
      <p:ext uri="{BB962C8B-B14F-4D97-AF65-F5344CB8AC3E}">
        <p14:creationId xmlns:p14="http://schemas.microsoft.com/office/powerpoint/2010/main" val="751236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Serena</a:t>
            </a:r>
          </a:p>
        </p:txBody>
      </p:sp>
      <p:sp>
        <p:nvSpPr>
          <p:cNvPr id="4" name="Slide Number Placeholder 3"/>
          <p:cNvSpPr>
            <a:spLocks noGrp="1"/>
          </p:cNvSpPr>
          <p:nvPr>
            <p:ph type="sldNum" sz="quarter" idx="10"/>
          </p:nvPr>
        </p:nvSpPr>
        <p:spPr/>
        <p:txBody>
          <a:bodyPr/>
          <a:lstStyle/>
          <a:p>
            <a:fld id="{DE08E6BF-CCFE-4A13-AE19-A714F6CAB0D6}" type="slidenum">
              <a:rPr lang="en-US" smtClean="0"/>
              <a:t>5</a:t>
            </a:fld>
            <a:endParaRPr lang="en-US"/>
          </a:p>
        </p:txBody>
      </p:sp>
    </p:spTree>
    <p:extLst>
      <p:ext uri="{BB962C8B-B14F-4D97-AF65-F5344CB8AC3E}">
        <p14:creationId xmlns:p14="http://schemas.microsoft.com/office/powerpoint/2010/main" val="991862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Serena</a:t>
            </a:r>
          </a:p>
        </p:txBody>
      </p:sp>
      <p:sp>
        <p:nvSpPr>
          <p:cNvPr id="4" name="Slide Number Placeholder 3"/>
          <p:cNvSpPr>
            <a:spLocks noGrp="1"/>
          </p:cNvSpPr>
          <p:nvPr>
            <p:ph type="sldNum" sz="quarter" idx="10"/>
          </p:nvPr>
        </p:nvSpPr>
        <p:spPr/>
        <p:txBody>
          <a:bodyPr/>
          <a:lstStyle/>
          <a:p>
            <a:fld id="{DE08E6BF-CCFE-4A13-AE19-A714F6CAB0D6}" type="slidenum">
              <a:rPr lang="en-US" smtClean="0"/>
              <a:t>6</a:t>
            </a:fld>
            <a:endParaRPr lang="en-US"/>
          </a:p>
        </p:txBody>
      </p:sp>
    </p:spTree>
    <p:extLst>
      <p:ext uri="{BB962C8B-B14F-4D97-AF65-F5344CB8AC3E}">
        <p14:creationId xmlns:p14="http://schemas.microsoft.com/office/powerpoint/2010/main" val="3598534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Serena</a:t>
            </a:r>
          </a:p>
        </p:txBody>
      </p:sp>
      <p:sp>
        <p:nvSpPr>
          <p:cNvPr id="4" name="Slide Number Placeholder 3"/>
          <p:cNvSpPr>
            <a:spLocks noGrp="1"/>
          </p:cNvSpPr>
          <p:nvPr>
            <p:ph type="sldNum" sz="quarter" idx="10"/>
          </p:nvPr>
        </p:nvSpPr>
        <p:spPr/>
        <p:txBody>
          <a:bodyPr/>
          <a:lstStyle/>
          <a:p>
            <a:fld id="{DE08E6BF-CCFE-4A13-AE19-A714F6CAB0D6}" type="slidenum">
              <a:rPr lang="en-US" smtClean="0"/>
              <a:t>7</a:t>
            </a:fld>
            <a:endParaRPr lang="en-US"/>
          </a:p>
        </p:txBody>
      </p:sp>
    </p:spTree>
    <p:extLst>
      <p:ext uri="{BB962C8B-B14F-4D97-AF65-F5344CB8AC3E}">
        <p14:creationId xmlns:p14="http://schemas.microsoft.com/office/powerpoint/2010/main" val="1853075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Dustin</a:t>
            </a:r>
          </a:p>
        </p:txBody>
      </p:sp>
      <p:sp>
        <p:nvSpPr>
          <p:cNvPr id="4" name="Slide Number Placeholder 3"/>
          <p:cNvSpPr>
            <a:spLocks noGrp="1"/>
          </p:cNvSpPr>
          <p:nvPr>
            <p:ph type="sldNum" sz="quarter" idx="10"/>
          </p:nvPr>
        </p:nvSpPr>
        <p:spPr/>
        <p:txBody>
          <a:bodyPr/>
          <a:lstStyle/>
          <a:p>
            <a:fld id="{DE08E6BF-CCFE-4A13-AE19-A714F6CAB0D6}" type="slidenum">
              <a:rPr lang="en-US" smtClean="0"/>
              <a:t>8</a:t>
            </a:fld>
            <a:endParaRPr lang="en-US"/>
          </a:p>
        </p:txBody>
      </p:sp>
    </p:spTree>
    <p:extLst>
      <p:ext uri="{BB962C8B-B14F-4D97-AF65-F5344CB8AC3E}">
        <p14:creationId xmlns:p14="http://schemas.microsoft.com/office/powerpoint/2010/main" val="3211841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Dustin</a:t>
            </a:r>
          </a:p>
        </p:txBody>
      </p:sp>
      <p:sp>
        <p:nvSpPr>
          <p:cNvPr id="4" name="Slide Number Placeholder 3"/>
          <p:cNvSpPr>
            <a:spLocks noGrp="1"/>
          </p:cNvSpPr>
          <p:nvPr>
            <p:ph type="sldNum" sz="quarter" idx="10"/>
          </p:nvPr>
        </p:nvSpPr>
        <p:spPr/>
        <p:txBody>
          <a:bodyPr/>
          <a:lstStyle/>
          <a:p>
            <a:fld id="{DE08E6BF-CCFE-4A13-AE19-A714F6CAB0D6}" type="slidenum">
              <a:rPr lang="en-US" smtClean="0"/>
              <a:t>9</a:t>
            </a:fld>
            <a:endParaRPr lang="en-US"/>
          </a:p>
        </p:txBody>
      </p:sp>
    </p:spTree>
    <p:extLst>
      <p:ext uri="{BB962C8B-B14F-4D97-AF65-F5344CB8AC3E}">
        <p14:creationId xmlns:p14="http://schemas.microsoft.com/office/powerpoint/2010/main" val="1409404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Dustin</a:t>
            </a:r>
          </a:p>
        </p:txBody>
      </p:sp>
      <p:sp>
        <p:nvSpPr>
          <p:cNvPr id="4" name="Slide Number Placeholder 3"/>
          <p:cNvSpPr>
            <a:spLocks noGrp="1"/>
          </p:cNvSpPr>
          <p:nvPr>
            <p:ph type="sldNum" sz="quarter" idx="10"/>
          </p:nvPr>
        </p:nvSpPr>
        <p:spPr/>
        <p:txBody>
          <a:bodyPr/>
          <a:lstStyle/>
          <a:p>
            <a:fld id="{DE08E6BF-CCFE-4A13-AE19-A714F6CAB0D6}" type="slidenum">
              <a:rPr lang="en-US" smtClean="0"/>
              <a:t>10</a:t>
            </a:fld>
            <a:endParaRPr lang="en-US"/>
          </a:p>
        </p:txBody>
      </p:sp>
    </p:spTree>
    <p:extLst>
      <p:ext uri="{BB962C8B-B14F-4D97-AF65-F5344CB8AC3E}">
        <p14:creationId xmlns:p14="http://schemas.microsoft.com/office/powerpoint/2010/main" val="3374778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798934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263116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912FBB-048B-4277-A1FA-F0B96A45BCC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1384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3420399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912FBB-048B-4277-A1FA-F0B96A45BCC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5413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1559772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2071485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392953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271964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4194AA-CD17-48EE-8A0A-E2B6A183AD6C}"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30716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91980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4194AA-CD17-48EE-8A0A-E2B6A183AD6C}"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84872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4194AA-CD17-48EE-8A0A-E2B6A183AD6C}"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345225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194AA-CD17-48EE-8A0A-E2B6A183AD6C}"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72719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2969960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4194AA-CD17-48EE-8A0A-E2B6A183AD6C}"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0912FBB-048B-4277-A1FA-F0B96A45BCCB}" type="slidenum">
              <a:rPr lang="en-US" smtClean="0"/>
              <a:t>‹#›</a:t>
            </a:fld>
            <a:endParaRPr lang="en-US"/>
          </a:p>
        </p:txBody>
      </p:sp>
    </p:spTree>
    <p:extLst>
      <p:ext uri="{BB962C8B-B14F-4D97-AF65-F5344CB8AC3E}">
        <p14:creationId xmlns:p14="http://schemas.microsoft.com/office/powerpoint/2010/main" val="169027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E4194AA-CD17-48EE-8A0A-E2B6A183AD6C}" type="datetimeFigureOut">
              <a:rPr lang="en-US" smtClean="0"/>
              <a:t>11/2/2018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0912FBB-048B-4277-A1FA-F0B96A45BCCB}" type="slidenum">
              <a:rPr lang="en-US" smtClean="0"/>
              <a:t>‹#›</a:t>
            </a:fld>
            <a:endParaRPr lang="en-US"/>
          </a:p>
        </p:txBody>
      </p:sp>
    </p:spTree>
    <p:extLst>
      <p:ext uri="{BB962C8B-B14F-4D97-AF65-F5344CB8AC3E}">
        <p14:creationId xmlns:p14="http://schemas.microsoft.com/office/powerpoint/2010/main" val="4261084182"/>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sccc.org/ab-705-resourc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984253"/>
            <a:ext cx="6815669" cy="2314370"/>
          </a:xfrm>
        </p:spPr>
        <p:txBody>
          <a:bodyPr>
            <a:normAutofit fontScale="90000"/>
          </a:bodyPr>
          <a:lstStyle/>
          <a:p>
            <a:pPr algn="ct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2800" b="1" dirty="0"/>
              <a:t/>
            </a:r>
            <a:br>
              <a:rPr lang="en-US" sz="2800" b="1" dirty="0"/>
            </a:br>
            <a:r>
              <a:rPr lang="en-US" sz="4000" b="1" dirty="0" smtClean="0"/>
              <a:t>AB 705 and Its Implementation Plans in Mathematics</a:t>
            </a:r>
            <a:r>
              <a:rPr lang="en-US" dirty="0"/>
              <a:t/>
            </a:r>
            <a:br>
              <a:rPr lang="en-US" dirty="0"/>
            </a:br>
            <a:endParaRPr lang="en-US" dirty="0"/>
          </a:p>
        </p:txBody>
      </p:sp>
      <p:sp>
        <p:nvSpPr>
          <p:cNvPr id="3" name="Subtitle 2"/>
          <p:cNvSpPr>
            <a:spLocks noGrp="1"/>
          </p:cNvSpPr>
          <p:nvPr>
            <p:ph type="subTitle" idx="1"/>
          </p:nvPr>
        </p:nvSpPr>
        <p:spPr>
          <a:xfrm>
            <a:off x="2580239" y="3864986"/>
            <a:ext cx="6815669" cy="1320802"/>
          </a:xfrm>
        </p:spPr>
        <p:txBody>
          <a:bodyPr/>
          <a:lstStyle/>
          <a:p>
            <a:r>
              <a:rPr lang="en-US" dirty="0" smtClean="0"/>
              <a:t>Mathematics Department</a:t>
            </a:r>
          </a:p>
          <a:p>
            <a:r>
              <a:rPr lang="en-US" dirty="0" smtClean="0"/>
              <a:t>College of the Canyons</a:t>
            </a:r>
            <a:endParaRPr lang="en-US" dirty="0"/>
          </a:p>
        </p:txBody>
      </p:sp>
    </p:spTree>
    <p:extLst>
      <p:ext uri="{BB962C8B-B14F-4D97-AF65-F5344CB8AC3E}">
        <p14:creationId xmlns:p14="http://schemas.microsoft.com/office/powerpoint/2010/main" val="2179479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925" y="676102"/>
            <a:ext cx="9725688" cy="1228898"/>
          </a:xfrm>
        </p:spPr>
        <p:txBody>
          <a:bodyPr>
            <a:normAutofit/>
          </a:bodyPr>
          <a:lstStyle/>
          <a:p>
            <a:r>
              <a:rPr lang="en-US" dirty="0" smtClean="0"/>
              <a:t>What Are </a:t>
            </a:r>
            <a:r>
              <a:rPr lang="en-US" dirty="0" smtClean="0">
                <a:solidFill>
                  <a:srgbClr val="FF0000"/>
                </a:solidFill>
              </a:rPr>
              <a:t>We</a:t>
            </a:r>
            <a:r>
              <a:rPr lang="en-US" dirty="0" smtClean="0"/>
              <a:t> Doing as the Math Department at </a:t>
            </a:r>
            <a:r>
              <a:rPr lang="en-US" dirty="0" smtClean="0">
                <a:solidFill>
                  <a:srgbClr val="FF0000"/>
                </a:solidFill>
              </a:rPr>
              <a:t>College of the Canyons</a:t>
            </a:r>
            <a:r>
              <a:rPr lang="en-US" dirty="0" smtClean="0"/>
              <a:t>?</a:t>
            </a:r>
            <a:endParaRPr lang="en-US" dirty="0"/>
          </a:p>
        </p:txBody>
      </p:sp>
      <p:sp>
        <p:nvSpPr>
          <p:cNvPr id="3" name="Content Placeholder 2"/>
          <p:cNvSpPr>
            <a:spLocks noGrp="1"/>
          </p:cNvSpPr>
          <p:nvPr>
            <p:ph idx="1"/>
          </p:nvPr>
        </p:nvSpPr>
        <p:spPr>
          <a:xfrm>
            <a:off x="1723505" y="2094807"/>
            <a:ext cx="9945981" cy="4501936"/>
          </a:xfrm>
        </p:spPr>
        <p:txBody>
          <a:bodyPr>
            <a:normAutofit lnSpcReduction="10000"/>
          </a:bodyPr>
          <a:lstStyle/>
          <a:p>
            <a:r>
              <a:rPr lang="en-US" sz="2800" dirty="0" smtClean="0"/>
              <a:t>No more “assessment test” (after Dec. 2018)</a:t>
            </a:r>
          </a:p>
          <a:p>
            <a:pPr lvl="1"/>
            <a:r>
              <a:rPr lang="en-US" sz="2800" dirty="0" smtClean="0"/>
              <a:t>Placement by H.S. GPA, last math course passed, &amp; the grade in that course</a:t>
            </a:r>
          </a:p>
          <a:p>
            <a:pPr lvl="1"/>
            <a:r>
              <a:rPr lang="en-US" sz="2800" dirty="0" smtClean="0"/>
              <a:t>Self-reported (could be checked)</a:t>
            </a:r>
          </a:p>
          <a:p>
            <a:r>
              <a:rPr lang="en-US" sz="2800" dirty="0" smtClean="0"/>
              <a:t>Everyone will be placed in a transfer-level course (with or without a “co-requisite”)</a:t>
            </a:r>
          </a:p>
          <a:p>
            <a:r>
              <a:rPr lang="en-US" sz="2800" dirty="0" smtClean="0"/>
              <a:t>A new course “Liberal Arts Math” (Math 100)</a:t>
            </a:r>
          </a:p>
          <a:p>
            <a:r>
              <a:rPr lang="en-US" sz="2800" dirty="0" smtClean="0"/>
              <a:t>Considering non-credit “modularized” courses for extra support</a:t>
            </a:r>
            <a:endParaRPr lang="en-US" sz="1400" dirty="0"/>
          </a:p>
        </p:txBody>
      </p:sp>
    </p:spTree>
    <p:extLst>
      <p:ext uri="{BB962C8B-B14F-4D97-AF65-F5344CB8AC3E}">
        <p14:creationId xmlns:p14="http://schemas.microsoft.com/office/powerpoint/2010/main" val="3655867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925" y="676102"/>
            <a:ext cx="9725688" cy="1228898"/>
          </a:xfrm>
        </p:spPr>
        <p:txBody>
          <a:bodyPr>
            <a:normAutofit/>
          </a:bodyPr>
          <a:lstStyle/>
          <a:p>
            <a:r>
              <a:rPr lang="en-US" dirty="0" smtClean="0"/>
              <a:t>What Are the “Co-Requisite” courses?</a:t>
            </a:r>
            <a:endParaRPr lang="en-US" dirty="0"/>
          </a:p>
        </p:txBody>
      </p:sp>
      <p:sp>
        <p:nvSpPr>
          <p:cNvPr id="3" name="Content Placeholder 2"/>
          <p:cNvSpPr>
            <a:spLocks noGrp="1"/>
          </p:cNvSpPr>
          <p:nvPr>
            <p:ph idx="1"/>
          </p:nvPr>
        </p:nvSpPr>
        <p:spPr>
          <a:xfrm>
            <a:off x="1723505" y="2094807"/>
            <a:ext cx="10041775" cy="4411288"/>
          </a:xfrm>
        </p:spPr>
        <p:txBody>
          <a:bodyPr>
            <a:normAutofit lnSpcReduction="10000"/>
          </a:bodyPr>
          <a:lstStyle/>
          <a:p>
            <a:r>
              <a:rPr lang="en-US" sz="2800" dirty="0" smtClean="0"/>
              <a:t>Concurrent support courses</a:t>
            </a:r>
          </a:p>
          <a:p>
            <a:pPr lvl="1"/>
            <a:r>
              <a:rPr lang="en-US" sz="2400" dirty="0" smtClean="0"/>
              <a:t>Math 092 for Trigonometry (Math 102)</a:t>
            </a:r>
          </a:p>
          <a:p>
            <a:pPr lvl="1"/>
            <a:r>
              <a:rPr lang="en-US" sz="2400" dirty="0" smtClean="0"/>
              <a:t>Math 093 for College Algebra (Math 103)</a:t>
            </a:r>
          </a:p>
          <a:p>
            <a:pPr lvl="1"/>
            <a:r>
              <a:rPr lang="en-US" sz="2400" dirty="0" smtClean="0"/>
              <a:t>Math 090 for Statistics (Math 140)</a:t>
            </a:r>
          </a:p>
          <a:p>
            <a:r>
              <a:rPr lang="en-US" sz="2800" dirty="0" smtClean="0"/>
              <a:t>They meet for 3 lab hours each week.</a:t>
            </a:r>
          </a:p>
          <a:p>
            <a:r>
              <a:rPr lang="en-US" sz="2800" dirty="0" smtClean="0"/>
              <a:t>The “cohort” (vs. mingling) model with the same instructor</a:t>
            </a:r>
          </a:p>
          <a:p>
            <a:r>
              <a:rPr lang="en-US" sz="2800" dirty="0" smtClean="0"/>
              <a:t>They provide just-in-time remediation (arithmetic, algebra help, geometry review for 102, etc.)</a:t>
            </a:r>
          </a:p>
          <a:p>
            <a:endParaRPr lang="en-US" sz="3400" dirty="0" smtClean="0"/>
          </a:p>
          <a:p>
            <a:endParaRPr lang="en-US" dirty="0"/>
          </a:p>
        </p:txBody>
      </p:sp>
    </p:spTree>
    <p:extLst>
      <p:ext uri="{BB962C8B-B14F-4D97-AF65-F5344CB8AC3E}">
        <p14:creationId xmlns:p14="http://schemas.microsoft.com/office/powerpoint/2010/main" val="34474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925" y="676102"/>
            <a:ext cx="9725688" cy="1228898"/>
          </a:xfrm>
        </p:spPr>
        <p:txBody>
          <a:bodyPr>
            <a:normAutofit/>
          </a:bodyPr>
          <a:lstStyle/>
          <a:p>
            <a:r>
              <a:rPr lang="en-US" dirty="0" smtClean="0"/>
              <a:t>What Math Courses Will Students Take Then?</a:t>
            </a:r>
            <a:endParaRPr lang="en-US" dirty="0"/>
          </a:p>
        </p:txBody>
      </p:sp>
      <p:sp>
        <p:nvSpPr>
          <p:cNvPr id="3" name="Content Placeholder 2"/>
          <p:cNvSpPr>
            <a:spLocks noGrp="1"/>
          </p:cNvSpPr>
          <p:nvPr>
            <p:ph idx="1"/>
          </p:nvPr>
        </p:nvSpPr>
        <p:spPr>
          <a:xfrm>
            <a:off x="1723505" y="2094807"/>
            <a:ext cx="9781107" cy="3816415"/>
          </a:xfrm>
        </p:spPr>
        <p:txBody>
          <a:bodyPr>
            <a:normAutofit fontScale="70000" lnSpcReduction="20000"/>
          </a:bodyPr>
          <a:lstStyle/>
          <a:p>
            <a:r>
              <a:rPr lang="en-US" sz="3600" dirty="0" smtClean="0"/>
              <a:t>Liberal Arts (Non-STEM)</a:t>
            </a:r>
          </a:p>
          <a:p>
            <a:pPr lvl="1"/>
            <a:r>
              <a:rPr lang="en-US" sz="3400" dirty="0" smtClean="0">
                <a:solidFill>
                  <a:srgbClr val="FF0000"/>
                </a:solidFill>
              </a:rPr>
              <a:t>Liberal Arts Math </a:t>
            </a:r>
            <a:r>
              <a:rPr lang="en-US" sz="3400" dirty="0" smtClean="0"/>
              <a:t>(100) or </a:t>
            </a:r>
          </a:p>
          <a:p>
            <a:pPr lvl="1"/>
            <a:r>
              <a:rPr lang="en-US" sz="3400" dirty="0" smtClean="0">
                <a:solidFill>
                  <a:srgbClr val="FF0000"/>
                </a:solidFill>
              </a:rPr>
              <a:t>Statistics</a:t>
            </a:r>
            <a:r>
              <a:rPr lang="en-US" sz="3400" dirty="0" smtClean="0"/>
              <a:t> (140) (maybe with support 090)</a:t>
            </a:r>
          </a:p>
          <a:p>
            <a:r>
              <a:rPr lang="en-US" sz="3600" dirty="0" smtClean="0"/>
              <a:t>Business </a:t>
            </a:r>
          </a:p>
          <a:p>
            <a:pPr lvl="1"/>
            <a:r>
              <a:rPr lang="en-US" sz="3400" dirty="0" smtClean="0">
                <a:solidFill>
                  <a:srgbClr val="FF0000"/>
                </a:solidFill>
              </a:rPr>
              <a:t>College Algebra </a:t>
            </a:r>
            <a:r>
              <a:rPr lang="en-US" sz="3400" dirty="0" smtClean="0"/>
              <a:t>(103) (maybe with support 093)</a:t>
            </a:r>
          </a:p>
          <a:p>
            <a:pPr lvl="1"/>
            <a:r>
              <a:rPr lang="en-US" sz="3400" dirty="0" smtClean="0"/>
              <a:t>Business Calculus, Finite Math, etc.</a:t>
            </a:r>
          </a:p>
          <a:p>
            <a:r>
              <a:rPr lang="en-US" sz="3600" dirty="0" smtClean="0"/>
              <a:t>STEM</a:t>
            </a:r>
          </a:p>
          <a:p>
            <a:pPr lvl="1"/>
            <a:r>
              <a:rPr lang="en-US" sz="3400" dirty="0" smtClean="0">
                <a:solidFill>
                  <a:srgbClr val="FF0000"/>
                </a:solidFill>
              </a:rPr>
              <a:t>Trigonometry</a:t>
            </a:r>
            <a:r>
              <a:rPr lang="en-US" sz="3400" dirty="0" smtClean="0"/>
              <a:t> (102) (maybe with support 092)</a:t>
            </a:r>
          </a:p>
          <a:p>
            <a:pPr lvl="1"/>
            <a:r>
              <a:rPr lang="en-US" sz="3400" dirty="0" smtClean="0"/>
              <a:t>Pre-Calculus, Calculus I, II, III, etc.</a:t>
            </a:r>
          </a:p>
          <a:p>
            <a:pPr marL="457200" lvl="1" indent="0">
              <a:buNone/>
            </a:pPr>
            <a:endParaRPr lang="en-US" dirty="0"/>
          </a:p>
        </p:txBody>
      </p:sp>
    </p:spTree>
    <p:extLst>
      <p:ext uri="{BB962C8B-B14F-4D97-AF65-F5344CB8AC3E}">
        <p14:creationId xmlns:p14="http://schemas.microsoft.com/office/powerpoint/2010/main" val="164760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Developmental Math?</a:t>
            </a:r>
            <a:endParaRPr lang="en-US" dirty="0"/>
          </a:p>
        </p:txBody>
      </p:sp>
      <p:sp>
        <p:nvSpPr>
          <p:cNvPr id="3" name="Content Placeholder 2"/>
          <p:cNvSpPr>
            <a:spLocks noGrp="1"/>
          </p:cNvSpPr>
          <p:nvPr>
            <p:ph idx="1"/>
          </p:nvPr>
        </p:nvSpPr>
        <p:spPr/>
        <p:txBody>
          <a:bodyPr>
            <a:normAutofit/>
          </a:bodyPr>
          <a:lstStyle/>
          <a:p>
            <a:r>
              <a:rPr lang="en-US" sz="2800" dirty="0" smtClean="0"/>
              <a:t>Pre-Algebra (058), Elementary Algebra (060), Pre-Statistics (075), and Intermediate Algebra (070) will continue to be offered (for now). </a:t>
            </a:r>
          </a:p>
          <a:p>
            <a:r>
              <a:rPr lang="en-US" sz="2800" dirty="0" smtClean="0"/>
              <a:t>No one will be </a:t>
            </a:r>
            <a:r>
              <a:rPr lang="en-US" sz="2800" dirty="0" smtClean="0">
                <a:solidFill>
                  <a:srgbClr val="FF0000"/>
                </a:solidFill>
              </a:rPr>
              <a:t>placed</a:t>
            </a:r>
            <a:r>
              <a:rPr lang="en-US" sz="2800" dirty="0" smtClean="0"/>
              <a:t> into these (AB 705). </a:t>
            </a:r>
          </a:p>
          <a:p>
            <a:endParaRPr lang="en-US" sz="2800" dirty="0"/>
          </a:p>
        </p:txBody>
      </p:sp>
    </p:spTree>
    <p:extLst>
      <p:ext uri="{BB962C8B-B14F-4D97-AF65-F5344CB8AC3E}">
        <p14:creationId xmlns:p14="http://schemas.microsoft.com/office/powerpoint/2010/main" val="2275895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750" y="331216"/>
            <a:ext cx="8911687" cy="1280890"/>
          </a:xfrm>
        </p:spPr>
        <p:txBody>
          <a:bodyPr/>
          <a:lstStyle/>
          <a:p>
            <a:r>
              <a:rPr lang="en-US" dirty="0" smtClean="0"/>
              <a:t>What is Liberal Arts Math (Math 100)?</a:t>
            </a:r>
            <a:endParaRPr lang="en-US" dirty="0"/>
          </a:p>
        </p:txBody>
      </p:sp>
      <p:sp>
        <p:nvSpPr>
          <p:cNvPr id="3" name="Content Placeholder 2"/>
          <p:cNvSpPr>
            <a:spLocks noGrp="1"/>
          </p:cNvSpPr>
          <p:nvPr>
            <p:ph idx="1"/>
          </p:nvPr>
        </p:nvSpPr>
        <p:spPr>
          <a:xfrm>
            <a:off x="1228725" y="1143000"/>
            <a:ext cx="10275887" cy="5429250"/>
          </a:xfrm>
        </p:spPr>
        <p:txBody>
          <a:bodyPr>
            <a:normAutofit/>
          </a:bodyPr>
          <a:lstStyle/>
          <a:p>
            <a:r>
              <a:rPr lang="en-US" sz="2400" dirty="0" smtClean="0"/>
              <a:t>New 3-unit math course (pending transfer agreement with CSU and UC schools)</a:t>
            </a:r>
          </a:p>
          <a:p>
            <a:r>
              <a:rPr lang="en-US" sz="2400" dirty="0" smtClean="0"/>
              <a:t>Designed to be the only math course required at college level for non-STEM students.</a:t>
            </a:r>
          </a:p>
          <a:p>
            <a:r>
              <a:rPr lang="en-US" sz="2400" dirty="0" smtClean="0"/>
              <a:t>Contents: </a:t>
            </a:r>
          </a:p>
          <a:p>
            <a:pPr lvl="1"/>
            <a:r>
              <a:rPr lang="en-US" sz="2200" dirty="0" smtClean="0"/>
              <a:t>Logic, sets, arguments, problem-solving, fallacies</a:t>
            </a:r>
          </a:p>
          <a:p>
            <a:pPr lvl="1"/>
            <a:r>
              <a:rPr lang="en-US" sz="2200" dirty="0" smtClean="0"/>
              <a:t>Finance: savings, loans, mortgages, federal deficits</a:t>
            </a:r>
          </a:p>
          <a:p>
            <a:pPr lvl="1"/>
            <a:r>
              <a:rPr lang="en-US" sz="2200" dirty="0" smtClean="0"/>
              <a:t>Probability and statistics</a:t>
            </a:r>
          </a:p>
          <a:p>
            <a:pPr lvl="1"/>
            <a:r>
              <a:rPr lang="en-US" sz="2200" dirty="0" smtClean="0"/>
              <a:t>Exponential growth and decay</a:t>
            </a:r>
          </a:p>
          <a:p>
            <a:pPr lvl="1"/>
            <a:r>
              <a:rPr lang="en-US" sz="2200" dirty="0" smtClean="0"/>
              <a:t>Math in the arts</a:t>
            </a:r>
          </a:p>
          <a:p>
            <a:pPr lvl="1"/>
            <a:r>
              <a:rPr lang="en-US" sz="2200" dirty="0" smtClean="0"/>
              <a:t>Math in politics</a:t>
            </a:r>
          </a:p>
          <a:p>
            <a:pPr lvl="1"/>
            <a:r>
              <a:rPr lang="en-US" sz="2200" smtClean="0"/>
              <a:t>Crowning </a:t>
            </a:r>
            <a:r>
              <a:rPr lang="en-US" sz="2200" dirty="0" smtClean="0"/>
              <a:t>achievements in mathematics</a:t>
            </a:r>
          </a:p>
          <a:p>
            <a:endParaRPr lang="en-US" dirty="0"/>
          </a:p>
        </p:txBody>
      </p:sp>
    </p:spTree>
    <p:extLst>
      <p:ext uri="{BB962C8B-B14F-4D97-AF65-F5344CB8AC3E}">
        <p14:creationId xmlns:p14="http://schemas.microsoft.com/office/powerpoint/2010/main" val="1935320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631" y="138335"/>
            <a:ext cx="8911687" cy="1280890"/>
          </a:xfrm>
        </p:spPr>
        <p:txBody>
          <a:bodyPr/>
          <a:lstStyle/>
          <a:p>
            <a:r>
              <a:rPr lang="en-US" dirty="0" smtClean="0"/>
              <a:t>Current Course Sequence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71630" y="1006981"/>
            <a:ext cx="8961688" cy="5851019"/>
          </a:xfrm>
        </p:spPr>
      </p:pic>
    </p:spTree>
    <p:extLst>
      <p:ext uri="{BB962C8B-B14F-4D97-AF65-F5344CB8AC3E}">
        <p14:creationId xmlns:p14="http://schemas.microsoft.com/office/powerpoint/2010/main" val="1570800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9970" y="219233"/>
            <a:ext cx="8911687" cy="1280890"/>
          </a:xfrm>
        </p:spPr>
        <p:txBody>
          <a:bodyPr/>
          <a:lstStyle/>
          <a:p>
            <a:r>
              <a:rPr lang="en-US" dirty="0" smtClean="0"/>
              <a:t>New Course Sequence (Fall 2019)</a:t>
            </a:r>
            <a:endParaRPr lang="en-US" dirty="0"/>
          </a:p>
        </p:txBody>
      </p:sp>
      <p:sp>
        <p:nvSpPr>
          <p:cNvPr id="3" name="Content Placeholder 2"/>
          <p:cNvSpPr>
            <a:spLocks noGrp="1"/>
          </p:cNvSpPr>
          <p:nvPr>
            <p:ph idx="1"/>
          </p:nvPr>
        </p:nvSpPr>
        <p:spPr>
          <a:xfrm>
            <a:off x="-133747" y="6413840"/>
            <a:ext cx="11097418" cy="4439609"/>
          </a:xfrm>
        </p:spPr>
        <p:txBody>
          <a:bodyPr/>
          <a:lstStyle/>
          <a:p>
            <a:pPr marL="0" indent="0">
              <a:buNone/>
            </a:pPr>
            <a:endParaRPr lang="en-US" dirty="0"/>
          </a:p>
        </p:txBody>
      </p:sp>
      <p:sp>
        <p:nvSpPr>
          <p:cNvPr id="4" name="Rectangle 3"/>
          <p:cNvSpPr/>
          <p:nvPr/>
        </p:nvSpPr>
        <p:spPr>
          <a:xfrm>
            <a:off x="3450175" y="1115015"/>
            <a:ext cx="1857375" cy="935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Liberal Arts Math</a:t>
            </a:r>
            <a:endParaRPr lang="en-US" dirty="0"/>
          </a:p>
        </p:txBody>
      </p:sp>
      <p:sp>
        <p:nvSpPr>
          <p:cNvPr id="7" name="Rectangle 6"/>
          <p:cNvSpPr/>
          <p:nvPr/>
        </p:nvSpPr>
        <p:spPr>
          <a:xfrm>
            <a:off x="3450174" y="2205276"/>
            <a:ext cx="1857375" cy="9501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Statistics*</a:t>
            </a:r>
            <a:endParaRPr lang="en-US" dirty="0"/>
          </a:p>
        </p:txBody>
      </p:sp>
      <p:sp>
        <p:nvSpPr>
          <p:cNvPr id="8" name="Rectangle 7"/>
          <p:cNvSpPr/>
          <p:nvPr/>
        </p:nvSpPr>
        <p:spPr>
          <a:xfrm>
            <a:off x="3450174" y="3284812"/>
            <a:ext cx="1857375" cy="9929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College Algebra*</a:t>
            </a:r>
            <a:endParaRPr lang="en-US" dirty="0"/>
          </a:p>
        </p:txBody>
      </p:sp>
      <p:sp>
        <p:nvSpPr>
          <p:cNvPr id="9" name="Rectangle 8"/>
          <p:cNvSpPr/>
          <p:nvPr/>
        </p:nvSpPr>
        <p:spPr>
          <a:xfrm>
            <a:off x="3442773" y="4407211"/>
            <a:ext cx="1857375" cy="10215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Trigonometry*</a:t>
            </a:r>
            <a:endParaRPr lang="en-US" dirty="0"/>
          </a:p>
        </p:txBody>
      </p:sp>
      <p:sp>
        <p:nvSpPr>
          <p:cNvPr id="10" name="TextBox 9"/>
          <p:cNvSpPr txBox="1"/>
          <p:nvPr/>
        </p:nvSpPr>
        <p:spPr>
          <a:xfrm>
            <a:off x="1342521" y="1985132"/>
            <a:ext cx="1385888" cy="369332"/>
          </a:xfrm>
          <a:prstGeom prst="rect">
            <a:avLst/>
          </a:prstGeom>
          <a:noFill/>
        </p:spPr>
        <p:txBody>
          <a:bodyPr wrap="square" rtlCol="0">
            <a:spAutoFit/>
          </a:bodyPr>
          <a:lstStyle/>
          <a:p>
            <a:r>
              <a:rPr lang="en-US" dirty="0" smtClean="0"/>
              <a:t>Non-STEM</a:t>
            </a:r>
            <a:endParaRPr lang="en-US" dirty="0"/>
          </a:p>
        </p:txBody>
      </p:sp>
      <p:sp>
        <p:nvSpPr>
          <p:cNvPr id="13" name="TextBox 12"/>
          <p:cNvSpPr txBox="1"/>
          <p:nvPr/>
        </p:nvSpPr>
        <p:spPr>
          <a:xfrm>
            <a:off x="1435894" y="3636169"/>
            <a:ext cx="1850231" cy="369332"/>
          </a:xfrm>
          <a:prstGeom prst="rect">
            <a:avLst/>
          </a:prstGeom>
          <a:noFill/>
        </p:spPr>
        <p:txBody>
          <a:bodyPr wrap="square" rtlCol="0">
            <a:spAutoFit/>
          </a:bodyPr>
          <a:lstStyle/>
          <a:p>
            <a:r>
              <a:rPr lang="en-US" dirty="0" smtClean="0"/>
              <a:t>Business, etc.</a:t>
            </a:r>
            <a:endParaRPr lang="en-US" dirty="0"/>
          </a:p>
        </p:txBody>
      </p:sp>
      <p:sp>
        <p:nvSpPr>
          <p:cNvPr id="14" name="TextBox 13"/>
          <p:cNvSpPr txBox="1"/>
          <p:nvPr/>
        </p:nvSpPr>
        <p:spPr>
          <a:xfrm>
            <a:off x="1435894" y="4786313"/>
            <a:ext cx="1750219" cy="369332"/>
          </a:xfrm>
          <a:prstGeom prst="rect">
            <a:avLst/>
          </a:prstGeom>
          <a:noFill/>
        </p:spPr>
        <p:txBody>
          <a:bodyPr wrap="square" rtlCol="0">
            <a:spAutoFit/>
          </a:bodyPr>
          <a:lstStyle/>
          <a:p>
            <a:r>
              <a:rPr lang="en-US" dirty="0" smtClean="0"/>
              <a:t>STEM</a:t>
            </a:r>
            <a:endParaRPr lang="en-US" dirty="0"/>
          </a:p>
        </p:txBody>
      </p:sp>
      <p:sp>
        <p:nvSpPr>
          <p:cNvPr id="22" name="Rectangle 21"/>
          <p:cNvSpPr/>
          <p:nvPr/>
        </p:nvSpPr>
        <p:spPr>
          <a:xfrm>
            <a:off x="5629275" y="3284812"/>
            <a:ext cx="2043113" cy="9929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743575" y="3378994"/>
            <a:ext cx="1807369" cy="646331"/>
          </a:xfrm>
          <a:prstGeom prst="rect">
            <a:avLst/>
          </a:prstGeom>
          <a:noFill/>
        </p:spPr>
        <p:txBody>
          <a:bodyPr wrap="square" rtlCol="0">
            <a:spAutoFit/>
          </a:bodyPr>
          <a:lstStyle/>
          <a:p>
            <a:r>
              <a:rPr lang="en-US" dirty="0" smtClean="0"/>
              <a:t>Business Calculus</a:t>
            </a:r>
            <a:endParaRPr lang="en-US" dirty="0"/>
          </a:p>
        </p:txBody>
      </p:sp>
      <p:sp>
        <p:nvSpPr>
          <p:cNvPr id="24" name="Rectangle 23"/>
          <p:cNvSpPr/>
          <p:nvPr/>
        </p:nvSpPr>
        <p:spPr>
          <a:xfrm>
            <a:off x="5629275" y="4396747"/>
            <a:ext cx="2028825" cy="10215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743575" y="4507706"/>
            <a:ext cx="1757363" cy="369332"/>
          </a:xfrm>
          <a:prstGeom prst="rect">
            <a:avLst/>
          </a:prstGeom>
          <a:noFill/>
        </p:spPr>
        <p:txBody>
          <a:bodyPr wrap="square" rtlCol="0">
            <a:spAutoFit/>
          </a:bodyPr>
          <a:lstStyle/>
          <a:p>
            <a:r>
              <a:rPr lang="en-US" dirty="0" smtClean="0"/>
              <a:t>Pre-Calculus</a:t>
            </a:r>
            <a:endParaRPr lang="en-US" dirty="0"/>
          </a:p>
        </p:txBody>
      </p:sp>
      <p:sp>
        <p:nvSpPr>
          <p:cNvPr id="26" name="Rectangle 25"/>
          <p:cNvSpPr/>
          <p:nvPr/>
        </p:nvSpPr>
        <p:spPr>
          <a:xfrm>
            <a:off x="7915275" y="4396747"/>
            <a:ext cx="1878806" cy="10215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8001000" y="4507706"/>
            <a:ext cx="1728788" cy="646331"/>
          </a:xfrm>
          <a:prstGeom prst="rect">
            <a:avLst/>
          </a:prstGeom>
          <a:noFill/>
        </p:spPr>
        <p:txBody>
          <a:bodyPr wrap="square" rtlCol="0">
            <a:spAutoFit/>
          </a:bodyPr>
          <a:lstStyle/>
          <a:p>
            <a:r>
              <a:rPr lang="en-US" dirty="0" smtClean="0"/>
              <a:t>Calculus I, II, and III</a:t>
            </a:r>
            <a:endParaRPr lang="en-US" dirty="0"/>
          </a:p>
        </p:txBody>
      </p:sp>
      <p:sp>
        <p:nvSpPr>
          <p:cNvPr id="28" name="TextBox 27"/>
          <p:cNvSpPr txBox="1"/>
          <p:nvPr/>
        </p:nvSpPr>
        <p:spPr>
          <a:xfrm>
            <a:off x="2528887" y="833229"/>
            <a:ext cx="757238" cy="2215991"/>
          </a:xfrm>
          <a:prstGeom prst="rect">
            <a:avLst/>
          </a:prstGeom>
          <a:noFill/>
        </p:spPr>
        <p:txBody>
          <a:bodyPr wrap="square" rtlCol="0">
            <a:spAutoFit/>
          </a:bodyPr>
          <a:lstStyle/>
          <a:p>
            <a:r>
              <a:rPr lang="en-US" sz="13800" dirty="0" smtClean="0"/>
              <a:t>{</a:t>
            </a:r>
            <a:endParaRPr lang="en-US" sz="13800" dirty="0"/>
          </a:p>
        </p:txBody>
      </p:sp>
      <p:sp>
        <p:nvSpPr>
          <p:cNvPr id="29" name="TextBox 28"/>
          <p:cNvSpPr txBox="1"/>
          <p:nvPr/>
        </p:nvSpPr>
        <p:spPr>
          <a:xfrm>
            <a:off x="1435894" y="5822155"/>
            <a:ext cx="9672637" cy="376959"/>
          </a:xfrm>
          <a:prstGeom prst="rect">
            <a:avLst/>
          </a:prstGeom>
          <a:noFill/>
        </p:spPr>
        <p:txBody>
          <a:bodyPr wrap="square" rtlCol="0">
            <a:spAutoFit/>
          </a:bodyPr>
          <a:lstStyle/>
          <a:p>
            <a:r>
              <a:rPr lang="en-US" dirty="0" smtClean="0"/>
              <a:t>* These courses have co-requisite support courses for some students. </a:t>
            </a:r>
            <a:endParaRPr lang="en-US" dirty="0"/>
          </a:p>
        </p:txBody>
      </p:sp>
      <p:cxnSp>
        <p:nvCxnSpPr>
          <p:cNvPr id="31" name="Straight Arrow Connector 30"/>
          <p:cNvCxnSpPr>
            <a:stCxn id="8" idx="3"/>
            <a:endCxn id="22" idx="1"/>
          </p:cNvCxnSpPr>
          <p:nvPr/>
        </p:nvCxnSpPr>
        <p:spPr>
          <a:xfrm>
            <a:off x="5307549" y="3781303"/>
            <a:ext cx="3217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9" idx="3"/>
            <a:endCxn id="24" idx="1"/>
          </p:cNvCxnSpPr>
          <p:nvPr/>
        </p:nvCxnSpPr>
        <p:spPr>
          <a:xfrm flipV="1">
            <a:off x="5300148" y="4907525"/>
            <a:ext cx="329127" cy="104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4" idx="3"/>
            <a:endCxn id="26" idx="1"/>
          </p:cNvCxnSpPr>
          <p:nvPr/>
        </p:nvCxnSpPr>
        <p:spPr>
          <a:xfrm>
            <a:off x="7658100" y="4907525"/>
            <a:ext cx="257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5292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5D218-5230-4E73-A1DE-E8F25D5A8FC0}"/>
              </a:ext>
            </a:extLst>
          </p:cNvPr>
          <p:cNvSpPr>
            <a:spLocks noGrp="1"/>
          </p:cNvSpPr>
          <p:nvPr>
            <p:ph type="title" idx="4294967295"/>
          </p:nvPr>
        </p:nvSpPr>
        <p:spPr>
          <a:xfrm>
            <a:off x="0" y="587375"/>
            <a:ext cx="9601200" cy="1303338"/>
          </a:xfrm>
        </p:spPr>
        <p:txBody>
          <a:bodyPr/>
          <a:lstStyle/>
          <a:p>
            <a:r>
              <a:rPr lang="en-US" dirty="0" smtClean="0"/>
              <a:t>Questions?</a:t>
            </a:r>
            <a:endParaRPr lang="en-US" dirty="0"/>
          </a:p>
        </p:txBody>
      </p:sp>
      <p:pic>
        <p:nvPicPr>
          <p:cNvPr id="6" name="Picture 5" descr="June | 2012 | jmmcdowel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8629" y="1652451"/>
            <a:ext cx="3833404" cy="4319328"/>
          </a:xfrm>
          <a:prstGeom prst="rect">
            <a:avLst/>
          </a:prstGeom>
        </p:spPr>
      </p:pic>
    </p:spTree>
    <p:extLst>
      <p:ext uri="{BB962C8B-B14F-4D97-AF65-F5344CB8AC3E}">
        <p14:creationId xmlns:p14="http://schemas.microsoft.com/office/powerpoint/2010/main" val="802663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is AB (Assembly Bill) 705?</a:t>
            </a:r>
            <a:endParaRPr lang="en-US" dirty="0"/>
          </a:p>
        </p:txBody>
      </p:sp>
      <p:sp>
        <p:nvSpPr>
          <p:cNvPr id="3" name="Content Placeholder 2"/>
          <p:cNvSpPr>
            <a:spLocks noGrp="1"/>
          </p:cNvSpPr>
          <p:nvPr>
            <p:ph idx="1"/>
          </p:nvPr>
        </p:nvSpPr>
        <p:spPr>
          <a:xfrm>
            <a:off x="1409224" y="2311416"/>
            <a:ext cx="10013633" cy="3639330"/>
          </a:xfrm>
        </p:spPr>
        <p:txBody>
          <a:bodyPr>
            <a:noAutofit/>
          </a:bodyPr>
          <a:lstStyle/>
          <a:p>
            <a:r>
              <a:rPr lang="en-US" sz="2400" dirty="0" smtClean="0"/>
              <a:t>AB 705 is a STATE LAW unanimously passed in the Assembly and the State Senate in September of 2017 and signed into law on October 13, 2017. It went into effect as of January 1, 2018.</a:t>
            </a:r>
          </a:p>
          <a:p>
            <a:r>
              <a:rPr lang="en-US" sz="2400" dirty="0" smtClean="0"/>
              <a:t> More specific guidelines were published on July 11, 2018. </a:t>
            </a:r>
          </a:p>
          <a:p>
            <a:r>
              <a:rPr lang="en-US" sz="2400" dirty="0" smtClean="0"/>
              <a:t>See </a:t>
            </a:r>
            <a:r>
              <a:rPr lang="en-US" sz="2400" dirty="0" smtClean="0">
                <a:hlinkClick r:id="rId3"/>
              </a:rPr>
              <a:t>https</a:t>
            </a:r>
            <a:r>
              <a:rPr lang="en-US" sz="2400" dirty="0">
                <a:hlinkClick r:id="rId3"/>
              </a:rPr>
              <a:t>://</a:t>
            </a:r>
            <a:r>
              <a:rPr lang="en-US" sz="2400" dirty="0" smtClean="0">
                <a:hlinkClick r:id="rId3"/>
              </a:rPr>
              <a:t>asccc.org/ab-705-resources</a:t>
            </a:r>
            <a:r>
              <a:rPr lang="en-US" sz="2400" dirty="0" smtClean="0"/>
              <a:t> for more details and resources.</a:t>
            </a:r>
          </a:p>
        </p:txBody>
      </p:sp>
    </p:spTree>
    <p:extLst>
      <p:ext uri="{BB962C8B-B14F-4D97-AF65-F5344CB8AC3E}">
        <p14:creationId xmlns:p14="http://schemas.microsoft.com/office/powerpoint/2010/main" val="2179272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7520" y="435769"/>
            <a:ext cx="9604374" cy="1233487"/>
          </a:xfrm>
        </p:spPr>
        <p:txBody>
          <a:bodyPr>
            <a:normAutofit/>
          </a:bodyPr>
          <a:lstStyle/>
          <a:p>
            <a:r>
              <a:rPr lang="en-US" sz="4000" dirty="0" smtClean="0"/>
              <a:t>AB 705 Requirements</a:t>
            </a:r>
            <a:endParaRPr lang="en-US" sz="4000" dirty="0"/>
          </a:p>
        </p:txBody>
      </p:sp>
      <p:sp>
        <p:nvSpPr>
          <p:cNvPr id="3" name="Content Placeholder 2"/>
          <p:cNvSpPr>
            <a:spLocks noGrp="1"/>
          </p:cNvSpPr>
          <p:nvPr>
            <p:ph idx="1"/>
          </p:nvPr>
        </p:nvSpPr>
        <p:spPr>
          <a:xfrm>
            <a:off x="1307306" y="1450181"/>
            <a:ext cx="10465594" cy="5129213"/>
          </a:xfrm>
        </p:spPr>
        <p:txBody>
          <a:bodyPr>
            <a:normAutofit fontScale="77500" lnSpcReduction="20000"/>
          </a:bodyPr>
          <a:lstStyle/>
          <a:p>
            <a:r>
              <a:rPr lang="en-US" sz="3600" dirty="0" smtClean="0"/>
              <a:t>Under AB 705, colleges are </a:t>
            </a:r>
          </a:p>
          <a:p>
            <a:pPr lvl="1"/>
            <a:r>
              <a:rPr lang="en-US" sz="3500" dirty="0" smtClean="0"/>
              <a:t>To use multiple measures to place students into math, English, and ESL.</a:t>
            </a:r>
          </a:p>
          <a:p>
            <a:pPr lvl="1"/>
            <a:r>
              <a:rPr lang="en-US" sz="3500" dirty="0" smtClean="0"/>
              <a:t>To maximize the probability that students complete math and English (transfer-level) within a 1-yr timeframe.</a:t>
            </a:r>
          </a:p>
          <a:p>
            <a:pPr lvl="1"/>
            <a:r>
              <a:rPr lang="en-US" sz="3500" dirty="0" smtClean="0"/>
              <a:t>NOT allowed* to place students into pre-transfer-level math or English unless</a:t>
            </a:r>
          </a:p>
          <a:p>
            <a:pPr marL="971550" lvl="1" indent="-514350">
              <a:buFont typeface="+mj-lt"/>
              <a:buAutoNum type="arabicPeriod"/>
            </a:pPr>
            <a:r>
              <a:rPr lang="en-US" sz="3500" dirty="0" smtClean="0"/>
              <a:t>“highly unlikely to succeed” AND</a:t>
            </a:r>
          </a:p>
          <a:p>
            <a:pPr marL="971550" lvl="1" indent="-514350">
              <a:buFont typeface="+mj-lt"/>
              <a:buAutoNum type="arabicPeriod"/>
            </a:pPr>
            <a:r>
              <a:rPr lang="en-US" sz="3500" dirty="0"/>
              <a:t>e</a:t>
            </a:r>
            <a:r>
              <a:rPr lang="en-US" sz="3500" dirty="0" smtClean="0"/>
              <a:t>nrollment in the pre-transfer level helps the student to complete math/English within a year </a:t>
            </a:r>
          </a:p>
          <a:p>
            <a:pPr marL="457200" lvl="1" indent="0">
              <a:buNone/>
            </a:pPr>
            <a:endParaRPr lang="en-US" sz="3000" dirty="0" smtClean="0"/>
          </a:p>
          <a:p>
            <a:pPr marL="457200" lvl="1" indent="0">
              <a:buNone/>
            </a:pPr>
            <a:r>
              <a:rPr lang="en-US" sz="2400" dirty="0" smtClean="0"/>
              <a:t>*(below-transfer level course that lengthens the time it takes the student to complete math or English)</a:t>
            </a:r>
            <a:endParaRPr lang="en-US" sz="2400" dirty="0"/>
          </a:p>
        </p:txBody>
      </p:sp>
    </p:spTree>
    <p:extLst>
      <p:ext uri="{BB962C8B-B14F-4D97-AF65-F5344CB8AC3E}">
        <p14:creationId xmlns:p14="http://schemas.microsoft.com/office/powerpoint/2010/main" val="336194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659" y="579775"/>
            <a:ext cx="8911687" cy="1280890"/>
          </a:xfrm>
        </p:spPr>
        <p:txBody>
          <a:bodyPr/>
          <a:lstStyle/>
          <a:p>
            <a:r>
              <a:rPr lang="en-US" dirty="0" smtClean="0"/>
              <a:t>Why AB 705?</a:t>
            </a:r>
            <a:endParaRPr lang="en-US" dirty="0"/>
          </a:p>
        </p:txBody>
      </p:sp>
      <p:sp>
        <p:nvSpPr>
          <p:cNvPr id="3" name="Content Placeholder 2"/>
          <p:cNvSpPr>
            <a:spLocks noGrp="1"/>
          </p:cNvSpPr>
          <p:nvPr>
            <p:ph type="body" idx="4294967295"/>
          </p:nvPr>
        </p:nvSpPr>
        <p:spPr>
          <a:xfrm>
            <a:off x="1208116" y="2012805"/>
            <a:ext cx="10054970" cy="4061423"/>
          </a:xfrm>
        </p:spPr>
        <p:txBody>
          <a:bodyPr>
            <a:noAutofit/>
          </a:bodyPr>
          <a:lstStyle/>
          <a:p>
            <a:r>
              <a:rPr lang="en-US" sz="2400" dirty="0" smtClean="0"/>
              <a:t>To increase the number of students who enter and complete transfer-level English and mathematics in one year. </a:t>
            </a:r>
            <a:r>
              <a:rPr lang="en-US" sz="2400" b="1" dirty="0" smtClean="0"/>
              <a:t>THIS IS THE BIG BARRIER FOR GRADUATION/TRANSFER NOW.</a:t>
            </a:r>
            <a:endParaRPr lang="en-US" sz="2400" dirty="0" smtClean="0"/>
          </a:p>
          <a:p>
            <a:r>
              <a:rPr lang="en-US" sz="2400" dirty="0" smtClean="0"/>
              <a:t>To minimize equity gap created through inaccurate placement processes.</a:t>
            </a:r>
          </a:p>
          <a:p>
            <a:r>
              <a:rPr lang="en-US" sz="2400" dirty="0" smtClean="0"/>
              <a:t>To increase the number of students completing transfer-level English as a Second Language within three years.</a:t>
            </a:r>
            <a:endParaRPr lang="en-US" sz="2400" dirty="0"/>
          </a:p>
          <a:p>
            <a:endParaRPr lang="en-US" sz="2400" dirty="0" smtClean="0"/>
          </a:p>
          <a:p>
            <a:pPr marL="0" indent="0">
              <a:buNone/>
            </a:pPr>
            <a:r>
              <a:rPr lang="en-US" sz="2400" dirty="0" smtClean="0"/>
              <a:t>(Many other states are doing something similar.)</a:t>
            </a:r>
            <a:endParaRPr lang="en-US" sz="2400" dirty="0"/>
          </a:p>
        </p:txBody>
      </p:sp>
    </p:spTree>
    <p:extLst>
      <p:ext uri="{BB962C8B-B14F-4D97-AF65-F5344CB8AC3E}">
        <p14:creationId xmlns:p14="http://schemas.microsoft.com/office/powerpoint/2010/main" val="2675205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Double, Double Toil and Trouble</a:t>
            </a:r>
            <a:endParaRPr lang="en-US" dirty="0"/>
          </a:p>
        </p:txBody>
      </p:sp>
      <p:sp>
        <p:nvSpPr>
          <p:cNvPr id="3" name="Content Placeholder 2"/>
          <p:cNvSpPr>
            <a:spLocks noGrp="1"/>
          </p:cNvSpPr>
          <p:nvPr>
            <p:ph idx="1"/>
          </p:nvPr>
        </p:nvSpPr>
        <p:spPr>
          <a:xfrm>
            <a:off x="2145866" y="2056014"/>
            <a:ext cx="8915400" cy="3777622"/>
          </a:xfrm>
        </p:spPr>
        <p:txBody>
          <a:bodyPr>
            <a:normAutofit/>
          </a:bodyPr>
          <a:lstStyle/>
          <a:p>
            <a:pPr marL="457200" indent="-457200">
              <a:buAutoNum type="arabicPeriod"/>
            </a:pPr>
            <a:r>
              <a:rPr lang="en-US" sz="2400" dirty="0" smtClean="0"/>
              <a:t>By fall 2019, AB 705 in math must be fully implemented: placement, curricular design, co-curricular design, and non-curricular support.</a:t>
            </a:r>
          </a:p>
          <a:p>
            <a:pPr marL="457200" indent="-457200">
              <a:buAutoNum type="arabicPeriod"/>
            </a:pPr>
            <a:r>
              <a:rPr lang="en-US" sz="2400" dirty="0" smtClean="0"/>
              <a:t>The only “approved” statewide placement test, </a:t>
            </a:r>
            <a:r>
              <a:rPr lang="en-US" sz="2400" dirty="0" smtClean="0"/>
              <a:t>ACCUPLACER, </a:t>
            </a:r>
            <a:r>
              <a:rPr lang="en-US" sz="2400" dirty="0" smtClean="0"/>
              <a:t>is going away at the end of 2018.</a:t>
            </a:r>
          </a:p>
          <a:p>
            <a:pPr marL="0" indent="0">
              <a:buNone/>
            </a:pPr>
            <a:endParaRPr lang="en-US" sz="2400" dirty="0"/>
          </a:p>
          <a:p>
            <a:pPr marL="0" indent="0">
              <a:buNone/>
            </a:pPr>
            <a:r>
              <a:rPr lang="en-US" sz="2400" dirty="0" smtClean="0"/>
              <a:t>We will address both of these with several major changes.</a:t>
            </a:r>
            <a:endParaRPr lang="en-US" sz="2400" dirty="0"/>
          </a:p>
        </p:txBody>
      </p:sp>
    </p:spTree>
    <p:extLst>
      <p:ext uri="{BB962C8B-B14F-4D97-AF65-F5344CB8AC3E}">
        <p14:creationId xmlns:p14="http://schemas.microsoft.com/office/powerpoint/2010/main" val="2129224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7AA3-71C9-4BFC-9493-F9FB6D5ABB1E}"/>
              </a:ext>
            </a:extLst>
          </p:cNvPr>
          <p:cNvSpPr>
            <a:spLocks noGrp="1"/>
          </p:cNvSpPr>
          <p:nvPr>
            <p:ph type="title"/>
          </p:nvPr>
        </p:nvSpPr>
        <p:spPr>
          <a:xfrm>
            <a:off x="1772736" y="551365"/>
            <a:ext cx="8911687" cy="1280890"/>
          </a:xfrm>
        </p:spPr>
        <p:txBody>
          <a:bodyPr/>
          <a:lstStyle/>
          <a:p>
            <a:r>
              <a:rPr lang="en-US" dirty="0" smtClean="0"/>
              <a:t>“Default Placement Rules” – Math (</a:t>
            </a:r>
            <a:r>
              <a:rPr lang="en-US" dirty="0" smtClean="0"/>
              <a:t>SLAM – </a:t>
            </a:r>
            <a:r>
              <a:rPr lang="en-US" sz="2400" dirty="0" smtClean="0"/>
              <a:t>Statistics, Liberal Arts Math</a:t>
            </a:r>
            <a:r>
              <a:rPr lang="en-US" dirty="0" smtClean="0"/>
              <a:t>)</a:t>
            </a:r>
            <a:endParaRPr lang="en-US" dirty="0"/>
          </a:p>
        </p:txBody>
      </p:sp>
      <p:sp>
        <p:nvSpPr>
          <p:cNvPr id="3" name="Content Placeholder 2">
            <a:extLst>
              <a:ext uri="{FF2B5EF4-FFF2-40B4-BE49-F238E27FC236}">
                <a16:creationId xmlns:a16="http://schemas.microsoft.com/office/drawing/2014/main" id="{D2CA59CF-1B7D-47E3-8C41-1B42C19D673A}"/>
              </a:ext>
            </a:extLst>
          </p:cNvPr>
          <p:cNvSpPr>
            <a:spLocks noGrp="1"/>
          </p:cNvSpPr>
          <p:nvPr>
            <p:ph idx="1"/>
          </p:nvPr>
        </p:nvSpPr>
        <p:spPr/>
        <p:txBody>
          <a:bodyPr>
            <a:normAutofit/>
          </a:bodyPr>
          <a:lstStyle/>
          <a:p>
            <a:pPr marL="0" indent="0">
              <a:buNone/>
            </a:pPr>
            <a:endParaRPr lang="en-US" sz="3600" dirty="0"/>
          </a:p>
        </p:txBody>
      </p:sp>
      <p:pic>
        <p:nvPicPr>
          <p:cNvPr id="4" name="Picture 3"/>
          <p:cNvPicPr>
            <a:picLocks noChangeAspect="1"/>
          </p:cNvPicPr>
          <p:nvPr/>
        </p:nvPicPr>
        <p:blipFill>
          <a:blip r:embed="rId3"/>
          <a:stretch>
            <a:fillRect/>
          </a:stretch>
        </p:blipFill>
        <p:spPr>
          <a:xfrm>
            <a:off x="1295402" y="1932703"/>
            <a:ext cx="9781902" cy="4285218"/>
          </a:xfrm>
          <a:prstGeom prst="rect">
            <a:avLst/>
          </a:prstGeom>
        </p:spPr>
      </p:pic>
    </p:spTree>
    <p:extLst>
      <p:ext uri="{BB962C8B-B14F-4D97-AF65-F5344CB8AC3E}">
        <p14:creationId xmlns:p14="http://schemas.microsoft.com/office/powerpoint/2010/main" val="4283589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7AA3-71C9-4BFC-9493-F9FB6D5ABB1E}"/>
              </a:ext>
            </a:extLst>
          </p:cNvPr>
          <p:cNvSpPr>
            <a:spLocks noGrp="1"/>
          </p:cNvSpPr>
          <p:nvPr>
            <p:ph type="title"/>
          </p:nvPr>
        </p:nvSpPr>
        <p:spPr>
          <a:xfrm>
            <a:off x="1839238" y="668445"/>
            <a:ext cx="8911687" cy="1280890"/>
          </a:xfrm>
        </p:spPr>
        <p:txBody>
          <a:bodyPr/>
          <a:lstStyle/>
          <a:p>
            <a:r>
              <a:rPr lang="en-US" dirty="0" smtClean="0"/>
              <a:t>“Default Placement Rules” – Math (</a:t>
            </a:r>
            <a:r>
              <a:rPr lang="en-US" dirty="0" smtClean="0"/>
              <a:t>BSTEM – </a:t>
            </a:r>
            <a:r>
              <a:rPr lang="en-US" sz="2400" dirty="0" smtClean="0"/>
              <a:t>Business, STEM</a:t>
            </a:r>
            <a:r>
              <a:rPr lang="en-US" dirty="0" smtClean="0"/>
              <a:t>)</a:t>
            </a:r>
            <a:endParaRPr lang="en-US" dirty="0"/>
          </a:p>
        </p:txBody>
      </p:sp>
      <p:pic>
        <p:nvPicPr>
          <p:cNvPr id="4" name="Content Placeholder 3"/>
          <p:cNvPicPr>
            <a:picLocks noGrp="1" noChangeAspect="1"/>
          </p:cNvPicPr>
          <p:nvPr>
            <p:ph idx="1"/>
          </p:nvPr>
        </p:nvPicPr>
        <p:blipFill>
          <a:blip r:embed="rId3"/>
          <a:stretch>
            <a:fillRect/>
          </a:stretch>
        </p:blipFill>
        <p:spPr>
          <a:xfrm>
            <a:off x="1084217" y="2285999"/>
            <a:ext cx="9812381" cy="3918858"/>
          </a:xfrm>
          <a:prstGeom prst="rect">
            <a:avLst/>
          </a:prstGeom>
        </p:spPr>
      </p:pic>
    </p:spTree>
    <p:extLst>
      <p:ext uri="{BB962C8B-B14F-4D97-AF65-F5344CB8AC3E}">
        <p14:creationId xmlns:p14="http://schemas.microsoft.com/office/powerpoint/2010/main" val="3684618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5382" y="443873"/>
            <a:ext cx="9725688" cy="1228898"/>
          </a:xfrm>
        </p:spPr>
        <p:txBody>
          <a:bodyPr>
            <a:normAutofit/>
          </a:bodyPr>
          <a:lstStyle/>
          <a:p>
            <a:r>
              <a:rPr lang="en-US" dirty="0" smtClean="0"/>
              <a:t>What Can Colleges Be Doing for AB 705-Compliance? (114 </a:t>
            </a:r>
            <a:r>
              <a:rPr lang="en-US" dirty="0" err="1" smtClean="0"/>
              <a:t>comm</a:t>
            </a:r>
            <a:r>
              <a:rPr lang="en-US" dirty="0" smtClean="0"/>
              <a:t> colleges) Part 1</a:t>
            </a:r>
            <a:endParaRPr lang="en-US" dirty="0"/>
          </a:p>
        </p:txBody>
      </p:sp>
      <p:sp>
        <p:nvSpPr>
          <p:cNvPr id="3" name="Content Placeholder 2"/>
          <p:cNvSpPr>
            <a:spLocks noGrp="1"/>
          </p:cNvSpPr>
          <p:nvPr>
            <p:ph idx="1"/>
          </p:nvPr>
        </p:nvSpPr>
        <p:spPr>
          <a:xfrm>
            <a:off x="1117601" y="2155372"/>
            <a:ext cx="11205029" cy="4702628"/>
          </a:xfrm>
        </p:spPr>
        <p:txBody>
          <a:bodyPr>
            <a:noAutofit/>
          </a:bodyPr>
          <a:lstStyle/>
          <a:p>
            <a:r>
              <a:rPr lang="en-US" sz="2800" dirty="0" smtClean="0"/>
              <a:t>Creating new courses </a:t>
            </a:r>
          </a:p>
          <a:p>
            <a:pPr lvl="1"/>
            <a:r>
              <a:rPr lang="en-US" sz="2400" dirty="0" smtClean="0"/>
              <a:t>“enhanced” transfer-level courses (remediation included)</a:t>
            </a:r>
          </a:p>
          <a:p>
            <a:pPr lvl="1"/>
            <a:r>
              <a:rPr lang="en-US" sz="2400" dirty="0" smtClean="0"/>
              <a:t>co-requisite courses for remediation: </a:t>
            </a:r>
            <a:r>
              <a:rPr lang="en-US" sz="2400" dirty="0"/>
              <a:t>c</a:t>
            </a:r>
            <a:r>
              <a:rPr lang="en-US" sz="2400" dirty="0" smtClean="0"/>
              <a:t>redit courses (1 or 2 units) or non-credit courses (no fees)</a:t>
            </a:r>
          </a:p>
          <a:p>
            <a:pPr lvl="1"/>
            <a:r>
              <a:rPr lang="en-US" sz="2400" dirty="0"/>
              <a:t>a quantitative reasoning course for liberal arts </a:t>
            </a:r>
            <a:r>
              <a:rPr lang="en-US" sz="2400" dirty="0" smtClean="0"/>
              <a:t>majors</a:t>
            </a:r>
          </a:p>
          <a:p>
            <a:pPr lvl="1"/>
            <a:r>
              <a:rPr lang="en-US" sz="2400" dirty="0"/>
              <a:t> </a:t>
            </a:r>
            <a:r>
              <a:rPr lang="en-US" sz="2400" dirty="0" smtClean="0"/>
              <a:t>new courses combining/revising many developmental courses</a:t>
            </a:r>
          </a:p>
          <a:p>
            <a:pPr lvl="1"/>
            <a:r>
              <a:rPr lang="en-US" sz="2200" dirty="0" smtClean="0"/>
              <a:t>Developing one-year (two-semester) courses</a:t>
            </a:r>
          </a:p>
        </p:txBody>
      </p:sp>
    </p:spTree>
    <p:extLst>
      <p:ext uri="{BB962C8B-B14F-4D97-AF65-F5344CB8AC3E}">
        <p14:creationId xmlns:p14="http://schemas.microsoft.com/office/powerpoint/2010/main" val="889019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5382" y="443873"/>
            <a:ext cx="9725688" cy="1228898"/>
          </a:xfrm>
        </p:spPr>
        <p:txBody>
          <a:bodyPr>
            <a:normAutofit/>
          </a:bodyPr>
          <a:lstStyle/>
          <a:p>
            <a:r>
              <a:rPr lang="en-US" dirty="0" smtClean="0"/>
              <a:t>What Can Colleges Be Doing for AB 705-Compliance? (114 </a:t>
            </a:r>
            <a:r>
              <a:rPr lang="en-US" dirty="0" err="1" smtClean="0"/>
              <a:t>comm</a:t>
            </a:r>
            <a:r>
              <a:rPr lang="en-US" dirty="0" smtClean="0"/>
              <a:t> colleges) Part 2</a:t>
            </a:r>
            <a:endParaRPr lang="en-US" dirty="0"/>
          </a:p>
        </p:txBody>
      </p:sp>
      <p:sp>
        <p:nvSpPr>
          <p:cNvPr id="3" name="Content Placeholder 2"/>
          <p:cNvSpPr>
            <a:spLocks noGrp="1"/>
          </p:cNvSpPr>
          <p:nvPr>
            <p:ph idx="1"/>
          </p:nvPr>
        </p:nvSpPr>
        <p:spPr>
          <a:xfrm>
            <a:off x="1260850" y="2224315"/>
            <a:ext cx="10200220" cy="4092338"/>
          </a:xfrm>
        </p:spPr>
        <p:txBody>
          <a:bodyPr>
            <a:noAutofit/>
          </a:bodyPr>
          <a:lstStyle/>
          <a:p>
            <a:r>
              <a:rPr lang="en-US" sz="2400" dirty="0" smtClean="0"/>
              <a:t>Re-designing their placement process (emphasis on H.S. GPA and course work, not an assessment test)</a:t>
            </a:r>
          </a:p>
          <a:p>
            <a:r>
              <a:rPr lang="en-US" sz="2400" dirty="0" smtClean="0"/>
              <a:t>Eliminating all developmental courses (like CSU)</a:t>
            </a:r>
          </a:p>
          <a:p>
            <a:r>
              <a:rPr lang="en-US" sz="2400" dirty="0" smtClean="0"/>
              <a:t>Offering summer “bridge” courses for catch-up (like CSU)</a:t>
            </a:r>
          </a:p>
          <a:p>
            <a:r>
              <a:rPr lang="en-US" sz="2400" dirty="0" smtClean="0"/>
              <a:t>Having in-class embedded tutors</a:t>
            </a:r>
          </a:p>
          <a:p>
            <a:r>
              <a:rPr lang="en-US" sz="2400" dirty="0" smtClean="0"/>
              <a:t>Increasing access to learning centers (TLC)</a:t>
            </a:r>
          </a:p>
          <a:p>
            <a:r>
              <a:rPr lang="en-US" sz="2400" dirty="0" smtClean="0"/>
              <a:t>Professional development for better pedagogy</a:t>
            </a:r>
          </a:p>
          <a:p>
            <a:r>
              <a:rPr lang="en-US" sz="2400" dirty="0" smtClean="0"/>
              <a:t>Having more supplemental instruction (workshops, etc.)</a:t>
            </a:r>
          </a:p>
          <a:p>
            <a:endParaRPr lang="en-US" sz="2400" dirty="0" smtClean="0"/>
          </a:p>
        </p:txBody>
      </p:sp>
    </p:spTree>
    <p:extLst>
      <p:ext uri="{BB962C8B-B14F-4D97-AF65-F5344CB8AC3E}">
        <p14:creationId xmlns:p14="http://schemas.microsoft.com/office/powerpoint/2010/main" val="434280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1377</TotalTime>
  <Words>906</Words>
  <Application>Microsoft Office PowerPoint</Application>
  <PresentationFormat>Widescreen</PresentationFormat>
  <Paragraphs>120</Paragraphs>
  <Slides>17</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Wisp</vt:lpstr>
      <vt:lpstr>         AB 705 and Its Implementation Plans in Mathematics </vt:lpstr>
      <vt:lpstr>What is AB (Assembly Bill) 705?</vt:lpstr>
      <vt:lpstr>AB 705 Requirements</vt:lpstr>
      <vt:lpstr>Why AB 705?</vt:lpstr>
      <vt:lpstr>Double, Double Toil and Trouble</vt:lpstr>
      <vt:lpstr>“Default Placement Rules” – Math (SLAM – Statistics, Liberal Arts Math)</vt:lpstr>
      <vt:lpstr>“Default Placement Rules” – Math (BSTEM – Business, STEM)</vt:lpstr>
      <vt:lpstr>What Can Colleges Be Doing for AB 705-Compliance? (114 comm colleges) Part 1</vt:lpstr>
      <vt:lpstr>What Can Colleges Be Doing for AB 705-Compliance? (114 comm colleges) Part 2</vt:lpstr>
      <vt:lpstr>What Are We Doing as the Math Department at College of the Canyons?</vt:lpstr>
      <vt:lpstr>What Are the “Co-Requisite” courses?</vt:lpstr>
      <vt:lpstr>What Math Courses Will Students Take Then?</vt:lpstr>
      <vt:lpstr>What about Developmental Math?</vt:lpstr>
      <vt:lpstr>What is Liberal Arts Math (Math 100)?</vt:lpstr>
      <vt:lpstr>Current Course Sequence</vt:lpstr>
      <vt:lpstr>New Course Sequence (Fall 2019)</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Omar Torres</dc:creator>
  <cp:lastModifiedBy>Gibson, Collette</cp:lastModifiedBy>
  <cp:revision>96</cp:revision>
  <dcterms:created xsi:type="dcterms:W3CDTF">2014-12-15T21:42:29Z</dcterms:created>
  <dcterms:modified xsi:type="dcterms:W3CDTF">2018-11-02T17:15:06Z</dcterms:modified>
</cp:coreProperties>
</file>